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616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373204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4.bin"/><Relationship Id="rId12" Type="http://schemas.openxmlformats.org/officeDocument/2006/relationships/image" Target="../media/image24.emf"/><Relationship Id="rId13" Type="http://schemas.openxmlformats.org/officeDocument/2006/relationships/oleObject" Target="../embeddings/Microsoft_Equation5.bin"/><Relationship Id="rId14" Type="http://schemas.openxmlformats.org/officeDocument/2006/relationships/image" Target="../media/image2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1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21.emf"/><Relationship Id="rId7" Type="http://schemas.openxmlformats.org/officeDocument/2006/relationships/oleObject" Target="../embeddings/Microsoft_Equation2.bin"/><Relationship Id="rId8" Type="http://schemas.openxmlformats.org/officeDocument/2006/relationships/image" Target="../media/image22.emf"/><Relationship Id="rId9" Type="http://schemas.openxmlformats.org/officeDocument/2006/relationships/oleObject" Target="../embeddings/Microsoft_Equation3.bin"/><Relationship Id="rId10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19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-14374758" y="-1179380"/>
            <a:ext cx="30482436" cy="12884328"/>
          </a:xfrm>
          <a:prstGeom prst="rect">
            <a:avLst/>
          </a:prstGeom>
        </p:spPr>
      </p:pic>
      <p:sp>
        <p:nvSpPr>
          <p:cNvPr id="119" name="Transformers-XL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Transformers-XL</a:t>
            </a:r>
          </a:p>
        </p:txBody>
      </p:sp>
      <p:sp>
        <p:nvSpPr>
          <p:cNvPr id="120" name="Florian Goebels TDLS 21 Feb 2019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Florian Goebels TDLS 21 Feb 2019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IF3.gif" descr="GIF3.gi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23652" y="977374"/>
            <a:ext cx="19052104" cy="9526052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Vanilla predi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Vanilla prediction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Vanilla predi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Vanilla prediction</a:t>
            </a:r>
          </a:p>
        </p:txBody>
      </p:sp>
      <p:sp>
        <p:nvSpPr>
          <p:cNvPr id="150" name="Consumes one segment at a time, but only does one predic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Consumes one segment at a time, but only does one prediction</a:t>
            </a:r>
          </a:p>
          <a:p>
            <a:r>
              <a:t>Relieves context fragmentation</a:t>
            </a:r>
          </a:p>
          <a:p>
            <a:r>
              <a:t>Extremely expensive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ransformer-XL predi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7200"/>
            </a:lvl1pPr>
          </a:lstStyle>
          <a:p>
            <a:r>
              <a:t>Transformer-XL prediction</a:t>
            </a:r>
          </a:p>
        </p:txBody>
      </p:sp>
      <p:pic>
        <p:nvPicPr>
          <p:cNvPr id="1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52195"/>
            <a:ext cx="13004800" cy="683681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Rounded Rectangle"/>
          <p:cNvSpPr/>
          <p:nvPr/>
        </p:nvSpPr>
        <p:spPr>
          <a:xfrm>
            <a:off x="8509000" y="4520803"/>
            <a:ext cx="4309815" cy="711994"/>
          </a:xfrm>
          <a:prstGeom prst="roundRect">
            <a:avLst>
              <a:gd name="adj" fmla="val 26756"/>
            </a:avLst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5" name="Rounded Rectangle"/>
          <p:cNvSpPr/>
          <p:nvPr/>
        </p:nvSpPr>
        <p:spPr>
          <a:xfrm>
            <a:off x="5435600" y="5828903"/>
            <a:ext cx="4309815" cy="711994"/>
          </a:xfrm>
          <a:prstGeom prst="roundRect">
            <a:avLst>
              <a:gd name="adj" fmla="val 26756"/>
            </a:avLst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6" name="Rounded Rectangle"/>
          <p:cNvSpPr/>
          <p:nvPr/>
        </p:nvSpPr>
        <p:spPr>
          <a:xfrm>
            <a:off x="2082800" y="7137003"/>
            <a:ext cx="4309815" cy="711994"/>
          </a:xfrm>
          <a:prstGeom prst="roundRect">
            <a:avLst>
              <a:gd name="adj" fmla="val 26756"/>
            </a:avLst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1" animBg="1" advAuto="0"/>
      <p:bldP spid="155" grpId="2" animBg="1" advAuto="0"/>
      <p:bldP spid="156" grpId="3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ransformer-XL predi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7200"/>
            </a:lvl1pPr>
          </a:lstStyle>
          <a:p>
            <a:r>
              <a:t>Transformer-XL prediction</a:t>
            </a:r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555745"/>
            <a:ext cx="13004800" cy="63693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xl-eval.gif" descr="xl-eval.gi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42640" y="2167880"/>
            <a:ext cx="14290080" cy="7145040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ransformer-XL predi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7200"/>
            </a:lvl1pPr>
          </a:lstStyle>
          <a:p>
            <a:r>
              <a:t>Transformer-XL prediction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In formul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 formula</a:t>
            </a:r>
          </a:p>
        </p:txBody>
      </p:sp>
      <p:pic>
        <p:nvPicPr>
          <p:cNvPr id="1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9650" y="2701528"/>
            <a:ext cx="10985500" cy="1765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67482" y="5203229"/>
            <a:ext cx="1875301" cy="461077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nth layer hidden state for segment τ"/>
          <p:cNvSpPr txBox="1"/>
          <p:nvPr/>
        </p:nvSpPr>
        <p:spPr>
          <a:xfrm>
            <a:off x="3894175" y="5203229"/>
            <a:ext cx="541965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nth layer hidden state for segment τ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Using memo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Using memory</a:t>
            </a:r>
          </a:p>
        </p:txBody>
      </p:sp>
      <p:pic>
        <p:nvPicPr>
          <p:cNvPr id="1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1000" y="6400800"/>
            <a:ext cx="2108200" cy="4318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Cache predefined length-M old hidden:…"/>
          <p:cNvSpPr txBox="1"/>
          <p:nvPr/>
        </p:nvSpPr>
        <p:spPr>
          <a:xfrm>
            <a:off x="1652168" y="7110070"/>
            <a:ext cx="7206413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</a:pPr>
            <a:r>
              <a:t>Cache predefined length-M old hidden:</a:t>
            </a:r>
          </a:p>
          <a:p>
            <a:pPr marL="777875" lvl="1" indent="-333375" algn="l">
              <a:buSzPct val="145000"/>
              <a:buChar char="•"/>
            </a:pPr>
            <a:r>
              <a:t>Training M sequence length</a:t>
            </a:r>
          </a:p>
          <a:p>
            <a:pPr marL="777875" lvl="1" indent="-333375" algn="l">
              <a:buSzPct val="145000"/>
              <a:buChar char="•"/>
            </a:pPr>
            <a:r>
              <a:t>Evaluation M is multiple of sequence length</a:t>
            </a:r>
          </a:p>
        </p:txBody>
      </p:sp>
      <p:pic>
        <p:nvPicPr>
          <p:cNvPr id="17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650" y="3222228"/>
            <a:ext cx="10985500" cy="176530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Oval"/>
          <p:cNvSpPr/>
          <p:nvPr/>
        </p:nvSpPr>
        <p:spPr>
          <a:xfrm>
            <a:off x="5095775" y="3304877"/>
            <a:ext cx="898625" cy="670223"/>
          </a:xfrm>
          <a:prstGeom prst="ellipse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2" animBg="1" advAuto="0"/>
      <p:bldP spid="173" grpId="3" animBg="1" advAuto="0"/>
      <p:bldP spid="175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osition wise embeddin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Position wise embeddings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Vanilla embeddin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Vanilla embeddings</a:t>
            </a:r>
          </a:p>
        </p:txBody>
      </p:sp>
      <p:pic>
        <p:nvPicPr>
          <p:cNvPr id="180" name="transformer_resideual_layer_norm_2.png" descr="transformer_resideual_layer_norm_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5446" y="1902350"/>
            <a:ext cx="8542490" cy="7990588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Rounded Rectangle"/>
          <p:cNvSpPr/>
          <p:nvPr/>
        </p:nvSpPr>
        <p:spPr>
          <a:xfrm>
            <a:off x="3101280" y="8225333"/>
            <a:ext cx="7478565" cy="686644"/>
          </a:xfrm>
          <a:prstGeom prst="roundRect">
            <a:avLst>
              <a:gd name="adj" fmla="val 50000"/>
            </a:avLst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2260" y="-37380"/>
            <a:ext cx="9870748" cy="745418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[0, 1, 2, 3]"/>
          <p:cNvSpPr txBox="1"/>
          <p:nvPr/>
        </p:nvSpPr>
        <p:spPr>
          <a:xfrm>
            <a:off x="2516568" y="7287230"/>
            <a:ext cx="3298064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/>
            </a:lvl1pPr>
          </a:lstStyle>
          <a:p>
            <a:r>
              <a:t>[0, 1, 2, 3]</a:t>
            </a:r>
          </a:p>
        </p:txBody>
      </p:sp>
      <p:sp>
        <p:nvSpPr>
          <p:cNvPr id="185" name="[0, 1, 2, 3]"/>
          <p:cNvSpPr txBox="1"/>
          <p:nvPr/>
        </p:nvSpPr>
        <p:spPr>
          <a:xfrm>
            <a:off x="7190168" y="7287230"/>
            <a:ext cx="3298064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/>
            </a:lvl1pPr>
          </a:lstStyle>
          <a:p>
            <a:r>
              <a:t>[0, 1, 2, 3]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roblem state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Problem statement</a:t>
            </a:r>
          </a:p>
        </p:txBody>
      </p:sp>
      <p:sp>
        <p:nvSpPr>
          <p:cNvPr id="123" name="Attention can only deal with fixed-length context…"/>
          <p:cNvSpPr txBox="1">
            <a:spLocks noGrp="1"/>
          </p:cNvSpPr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Attention can only deal with fixed-length context</a:t>
            </a:r>
          </a:p>
          <a:p>
            <a:r>
              <a:t>Those fixed length are created by chunking up sentences causing context fragmentation</a:t>
            </a:r>
          </a:p>
          <a:p>
            <a: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Solution introduce recurrence into deep self-attention networks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8800" y="6153150"/>
            <a:ext cx="5703321" cy="893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35350" y="4362450"/>
            <a:ext cx="5030221" cy="110224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pic>
        <p:nvPicPr>
          <p:cNvPr id="19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25850" y="2178050"/>
            <a:ext cx="1689100" cy="49530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Word embeddings"/>
          <p:cNvSpPr txBox="1"/>
          <p:nvPr/>
        </p:nvSpPr>
        <p:spPr>
          <a:xfrm>
            <a:off x="5534304" y="2233270"/>
            <a:ext cx="274899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Word embeddings</a:t>
            </a:r>
          </a:p>
        </p:txBody>
      </p:sp>
      <p:pic>
        <p:nvPicPr>
          <p:cNvPr id="19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25849" y="3035300"/>
            <a:ext cx="6223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Position wise embeddings"/>
          <p:cNvSpPr txBox="1"/>
          <p:nvPr/>
        </p:nvSpPr>
        <p:spPr>
          <a:xfrm>
            <a:off x="5592521" y="2995270"/>
            <a:ext cx="392795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Position wise embeddings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2" animBg="1" advAuto="0"/>
      <p:bldP spid="188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What to change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to change?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lative-position wise embeddin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Relative-position wise embeddings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riginal self attention in other word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Original self attention in other words</a:t>
            </a:r>
          </a:p>
        </p:txBody>
      </p:sp>
      <p:pic>
        <p:nvPicPr>
          <p:cNvPr id="20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6033" y="3338157"/>
            <a:ext cx="9592734" cy="19935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Extend Self atten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Extend Self attention</a:t>
            </a:r>
          </a:p>
        </p:txBody>
      </p:sp>
      <p:sp>
        <p:nvSpPr>
          <p:cNvPr id="203" name="Extend Qi*Ki by four term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3900"/>
              </a:spcBef>
              <a:defRPr sz="3040"/>
            </a:pPr>
            <a:r>
              <a:t>Extend Qi*Ki by four terms:</a:t>
            </a:r>
          </a:p>
          <a:p>
            <a:pPr marL="844550" lvl="1" indent="-422275" defTabSz="554990">
              <a:spcBef>
                <a:spcPts val="3900"/>
              </a:spcBef>
              <a:defRPr sz="3040"/>
            </a:pPr>
            <a:r>
              <a:t>Content Weight: the original score without the addition of the original positional encoding of course</a:t>
            </a:r>
          </a:p>
          <a:p>
            <a:pPr marL="844550" lvl="1" indent="-422275" defTabSz="554990">
              <a:spcBef>
                <a:spcPts val="3900"/>
              </a:spcBef>
              <a:defRPr sz="3040"/>
            </a:pPr>
            <a:r>
              <a:t>Positional bias with respect to the current content (Qi). Sinusoidal function that receives the distance between tokens (e.g. i-j).</a:t>
            </a:r>
          </a:p>
          <a:p>
            <a:pPr marL="844550" lvl="1" indent="-422275" defTabSz="554990">
              <a:spcBef>
                <a:spcPts val="3900"/>
              </a:spcBef>
              <a:defRPr sz="3040"/>
            </a:pPr>
            <a:r>
              <a:t>A learned global content bias - vector for adjusting key importance</a:t>
            </a:r>
          </a:p>
          <a:p>
            <a:pPr marL="844550" lvl="1" indent="-422275" defTabSz="554990">
              <a:spcBef>
                <a:spcPts val="3900"/>
              </a:spcBef>
              <a:defRPr sz="3040"/>
            </a:pPr>
            <a:r>
              <a:t>A learned global position bias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t="3211"/>
          <a:stretch>
            <a:fillRect/>
          </a:stretch>
        </p:blipFill>
        <p:spPr>
          <a:xfrm>
            <a:off x="-1" y="2919846"/>
            <a:ext cx="13004801" cy="3303878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Transformer-XL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Transformer-XL</a:t>
            </a:r>
          </a:p>
        </p:txBody>
      </p:sp>
      <p:pic>
        <p:nvPicPr>
          <p:cNvPr id="20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6049" y="1870556"/>
            <a:ext cx="1917701" cy="711201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Oval"/>
          <p:cNvSpPr/>
          <p:nvPr/>
        </p:nvSpPr>
        <p:spPr>
          <a:xfrm>
            <a:off x="7421165" y="3322769"/>
            <a:ext cx="867702" cy="800498"/>
          </a:xfrm>
          <a:prstGeom prst="ellipse">
            <a:avLst/>
          </a:prstGeom>
          <a:ln w="635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9" name="Oval"/>
          <p:cNvSpPr/>
          <p:nvPr/>
        </p:nvSpPr>
        <p:spPr>
          <a:xfrm>
            <a:off x="10460698" y="3957769"/>
            <a:ext cx="867702" cy="800498"/>
          </a:xfrm>
          <a:prstGeom prst="ellipse">
            <a:avLst/>
          </a:prstGeom>
          <a:ln w="63500">
            <a:solidFill>
              <a:schemeClr val="accent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0" name="Oval"/>
          <p:cNvSpPr/>
          <p:nvPr/>
        </p:nvSpPr>
        <p:spPr>
          <a:xfrm>
            <a:off x="8208565" y="3957769"/>
            <a:ext cx="867702" cy="800498"/>
          </a:xfrm>
          <a:prstGeom prst="ellipse">
            <a:avLst/>
          </a:prstGeom>
          <a:ln w="63500">
            <a:solidFill>
              <a:schemeClr val="accent3">
                <a:hueOff val="-274225"/>
                <a:satOff val="26768"/>
                <a:lumOff val="1136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1" name="Oval"/>
          <p:cNvSpPr/>
          <p:nvPr/>
        </p:nvSpPr>
        <p:spPr>
          <a:xfrm>
            <a:off x="11883098" y="3957769"/>
            <a:ext cx="867702" cy="800498"/>
          </a:xfrm>
          <a:prstGeom prst="ellipse">
            <a:avLst/>
          </a:prstGeom>
          <a:ln w="63500">
            <a:solidFill>
              <a:schemeClr val="accent3">
                <a:hueOff val="-274225"/>
                <a:satOff val="26768"/>
                <a:lumOff val="1136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2" name="Oval"/>
          <p:cNvSpPr/>
          <p:nvPr/>
        </p:nvSpPr>
        <p:spPr>
          <a:xfrm>
            <a:off x="11057598" y="3957769"/>
            <a:ext cx="867702" cy="800498"/>
          </a:xfrm>
          <a:prstGeom prst="ellipse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3" name="Oval"/>
          <p:cNvSpPr/>
          <p:nvPr/>
        </p:nvSpPr>
        <p:spPr>
          <a:xfrm>
            <a:off x="9038298" y="3957769"/>
            <a:ext cx="867702" cy="800498"/>
          </a:xfrm>
          <a:prstGeom prst="ellipse">
            <a:avLst/>
          </a:prstGeom>
          <a:ln w="635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4" name="Oval"/>
          <p:cNvSpPr/>
          <p:nvPr/>
        </p:nvSpPr>
        <p:spPr>
          <a:xfrm>
            <a:off x="7395765" y="3957769"/>
            <a:ext cx="867702" cy="800498"/>
          </a:xfrm>
          <a:prstGeom prst="ellipse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0" name="Content based"/>
          <p:cNvSpPr txBox="1"/>
          <p:nvPr/>
        </p:nvSpPr>
        <p:spPr>
          <a:xfrm>
            <a:off x="2259424" y="6730676"/>
            <a:ext cx="224820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>
                    <a:lumOff val="16847"/>
                  </a:schemeClr>
                </a:solidFill>
              </a:defRPr>
            </a:lvl1pPr>
          </a:lstStyle>
          <a:p>
            <a:r>
              <a:t>Content based</a:t>
            </a:r>
          </a:p>
        </p:txBody>
      </p:sp>
      <p:sp>
        <p:nvSpPr>
          <p:cNvPr id="221" name="Location based"/>
          <p:cNvSpPr txBox="1"/>
          <p:nvPr/>
        </p:nvSpPr>
        <p:spPr>
          <a:xfrm>
            <a:off x="2206084" y="8184227"/>
            <a:ext cx="2354886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t>Location based</a:t>
            </a:r>
          </a:p>
        </p:txBody>
      </p:sp>
      <p:sp>
        <p:nvSpPr>
          <p:cNvPr id="222" name="Relative position…"/>
          <p:cNvSpPr txBox="1"/>
          <p:nvPr/>
        </p:nvSpPr>
        <p:spPr>
          <a:xfrm>
            <a:off x="6286404" y="6717976"/>
            <a:ext cx="2619453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3"/>
                </a:solidFill>
              </a:defRPr>
            </a:pPr>
            <a:r>
              <a:t>Relative position</a:t>
            </a:r>
          </a:p>
          <a:p>
            <a:pPr>
              <a:defRPr>
                <a:solidFill>
                  <a:schemeClr val="accent3"/>
                </a:solidFill>
              </a:defRPr>
            </a:pPr>
            <a:r>
              <a:t>embedding</a:t>
            </a:r>
          </a:p>
        </p:txBody>
      </p:sp>
      <p:sp>
        <p:nvSpPr>
          <p:cNvPr id="223" name="Global content bias"/>
          <p:cNvSpPr txBox="1"/>
          <p:nvPr/>
        </p:nvSpPr>
        <p:spPr>
          <a:xfrm>
            <a:off x="9900918" y="6918534"/>
            <a:ext cx="2935530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Global content bias</a:t>
            </a:r>
          </a:p>
        </p:txBody>
      </p:sp>
      <p:sp>
        <p:nvSpPr>
          <p:cNvPr id="224" name="Global position bias"/>
          <p:cNvSpPr txBox="1"/>
          <p:nvPr/>
        </p:nvSpPr>
        <p:spPr>
          <a:xfrm>
            <a:off x="9995948" y="8474722"/>
            <a:ext cx="299100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t>Global position bias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212491"/>
              </p:ext>
            </p:extLst>
          </p:nvPr>
        </p:nvGraphicFramePr>
        <p:xfrm>
          <a:off x="556416" y="6331557"/>
          <a:ext cx="1188583" cy="1136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5" imgW="292100" imgH="279400" progId="Equation.3">
                  <p:embed/>
                </p:oleObj>
              </mc:Choice>
              <mc:Fallback>
                <p:oleObj name="Equation" r:id="rId5" imgW="292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6416" y="6331557"/>
                        <a:ext cx="1188583" cy="1136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070620"/>
              </p:ext>
            </p:extLst>
          </p:nvPr>
        </p:nvGraphicFramePr>
        <p:xfrm>
          <a:off x="645857" y="7906269"/>
          <a:ext cx="1188583" cy="1136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7" imgW="292100" imgH="279400" progId="Equation.3">
                  <p:embed/>
                </p:oleObj>
              </mc:Choice>
              <mc:Fallback>
                <p:oleObj name="Equation" r:id="rId7" imgW="292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5857" y="7906269"/>
                        <a:ext cx="1188583" cy="1136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970751"/>
              </p:ext>
            </p:extLst>
          </p:nvPr>
        </p:nvGraphicFramePr>
        <p:xfrm>
          <a:off x="5022850" y="6410325"/>
          <a:ext cx="108585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9" imgW="266700" imgH="279400" progId="Equation.3">
                  <p:embed/>
                </p:oleObj>
              </mc:Choice>
              <mc:Fallback>
                <p:oleObj name="Equation" r:id="rId9" imgW="2667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22850" y="6410325"/>
                        <a:ext cx="1085850" cy="113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814217"/>
              </p:ext>
            </p:extLst>
          </p:nvPr>
        </p:nvGraphicFramePr>
        <p:xfrm>
          <a:off x="9064625" y="6691313"/>
          <a:ext cx="776288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11" imgW="190500" imgH="215900" progId="Equation.3">
                  <p:embed/>
                </p:oleObj>
              </mc:Choice>
              <mc:Fallback>
                <p:oleObj name="Equation" r:id="rId11" imgW="19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064625" y="6691313"/>
                        <a:ext cx="776288" cy="87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007478"/>
              </p:ext>
            </p:extLst>
          </p:nvPr>
        </p:nvGraphicFramePr>
        <p:xfrm>
          <a:off x="9064625" y="8205788"/>
          <a:ext cx="77628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13" imgW="190500" imgH="215900" progId="Equation.3">
                  <p:embed/>
                </p:oleObj>
              </mc:Choice>
              <mc:Fallback>
                <p:oleObj name="Equation" r:id="rId13" imgW="19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064625" y="8205788"/>
                        <a:ext cx="776288" cy="877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20" grpId="0" animBg="1"/>
      <p:bldP spid="221" grpId="0" animBg="1"/>
      <p:bldP spid="222" grpId="0" animBg="1"/>
      <p:bldP spid="223" grpId="0" animBg="1"/>
      <p:bldP spid="2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esul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Results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WikiText-1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WikiText-103</a:t>
            </a:r>
          </a:p>
        </p:txBody>
      </p:sp>
      <p:pic>
        <p:nvPicPr>
          <p:cNvPr id="2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200" y="2120900"/>
            <a:ext cx="9575800" cy="365760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Attention Length 384 training, 1600 test"/>
          <p:cNvSpPr txBox="1"/>
          <p:nvPr/>
        </p:nvSpPr>
        <p:spPr>
          <a:xfrm>
            <a:off x="917346" y="5865470"/>
            <a:ext cx="581070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Attention Length 384 training, 1600 test</a:t>
            </a:r>
          </a:p>
        </p:txBody>
      </p:sp>
      <p:sp>
        <p:nvSpPr>
          <p:cNvPr id="231" name="103M training tokens from 28k articles, with 3.6k tokens per article"/>
          <p:cNvSpPr txBox="1"/>
          <p:nvPr/>
        </p:nvSpPr>
        <p:spPr>
          <a:xfrm>
            <a:off x="864870" y="6856070"/>
            <a:ext cx="977646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103M training tokens from 28k articles, with 3.6k tokens per article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enwiki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enwiki8</a:t>
            </a:r>
          </a:p>
        </p:txBody>
      </p:sp>
      <p:pic>
        <p:nvPicPr>
          <p:cNvPr id="2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300" y="2749550"/>
            <a:ext cx="8458200" cy="4051300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Attention Length 784 training, 3200 test"/>
          <p:cNvSpPr txBox="1"/>
          <p:nvPr/>
        </p:nvSpPr>
        <p:spPr>
          <a:xfrm>
            <a:off x="1031646" y="7529170"/>
            <a:ext cx="581070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Attention Length 784 training, 3200 test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text8</a:t>
            </a:r>
          </a:p>
        </p:txBody>
      </p:sp>
      <p:pic>
        <p:nvPicPr>
          <p:cNvPr id="2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4450" y="2997200"/>
            <a:ext cx="7835900" cy="2870200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Attention Length 784 training, 3200 test"/>
          <p:cNvSpPr txBox="1"/>
          <p:nvPr/>
        </p:nvSpPr>
        <p:spPr>
          <a:xfrm>
            <a:off x="1031646" y="7529170"/>
            <a:ext cx="581070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Attention Length 784 training, 3200 test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elf attention revisite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Self attention revisited</a:t>
            </a:r>
          </a:p>
        </p:txBody>
      </p:sp>
      <p:pic>
        <p:nvPicPr>
          <p:cNvPr id="12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9850" y="3238500"/>
            <a:ext cx="9918700" cy="599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blation stud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Ablation study</a:t>
            </a:r>
          </a:p>
        </p:txBody>
      </p:sp>
      <p:pic>
        <p:nvPicPr>
          <p:cNvPr id="2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750" y="2559050"/>
            <a:ext cx="11671300" cy="4635500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WikiText-103"/>
          <p:cNvSpPr txBox="1"/>
          <p:nvPr/>
        </p:nvSpPr>
        <p:spPr>
          <a:xfrm>
            <a:off x="1176477" y="7340600"/>
            <a:ext cx="1965046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WikiText-103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Summary</a:t>
            </a:r>
          </a:p>
        </p:txBody>
      </p:sp>
      <p:sp>
        <p:nvSpPr>
          <p:cNvPr id="246" name="Enable language modelling with self-attention architecture beyond a fixed length context. (Recurrence in purely self-attentive model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Enable language modelling with self-attention architecture beyond a fixed length context. (Recurrence in purely self-attentive model)</a:t>
            </a:r>
          </a:p>
          <a:p>
            <a:r>
              <a:t>can learn longer dependency</a:t>
            </a:r>
          </a:p>
          <a:p>
            <a:pPr lvl="1"/>
            <a:r>
              <a:t>80% and 450% more than RNN and vanilla transformer</a:t>
            </a:r>
          </a:p>
          <a:p>
            <a:r>
              <a:t>1,800 times faster than vanilla transformer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Attention Lay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Attention Layers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Attention lay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Attention layers</a:t>
            </a:r>
          </a:p>
        </p:txBody>
      </p:sp>
      <p:sp>
        <p:nvSpPr>
          <p:cNvPr id="251" name="Visualize attentions from for model on WikiText-103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Visualize attentions from for model on WikiText-103</a:t>
            </a:r>
          </a:p>
          <a:p>
            <a:pPr lvl="1"/>
            <a:r>
              <a:t>16 10-head transformer layers and memory length of 640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Attention lay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Attention layers</a:t>
            </a:r>
          </a:p>
        </p:txBody>
      </p:sp>
      <p:sp>
        <p:nvSpPr>
          <p:cNvPr id="254" name="Row attention head; Col relative locations (every 10 head 1 layer)…"/>
          <p:cNvSpPr txBox="1">
            <a:spLocks noGrp="1"/>
          </p:cNvSpPr>
          <p:nvPr>
            <p:ph type="body" sz="half" idx="1"/>
          </p:nvPr>
        </p:nvSpPr>
        <p:spPr>
          <a:xfrm>
            <a:off x="952500" y="5443339"/>
            <a:ext cx="11099800" cy="3433961"/>
          </a:xfrm>
          <a:prstGeom prst="rect">
            <a:avLst/>
          </a:prstGeom>
        </p:spPr>
        <p:txBody>
          <a:bodyPr/>
          <a:lstStyle/>
          <a:p>
            <a:pPr marL="844550" lvl="1" indent="-422275" defTabSz="554990">
              <a:spcBef>
                <a:spcPts val="3900"/>
              </a:spcBef>
              <a:defRPr sz="3040"/>
            </a:pPr>
            <a:r>
              <a:t>Row attention head; Col relative locations (every 10 head 1 layer)</a:t>
            </a:r>
          </a:p>
          <a:p>
            <a:pPr marL="844550" lvl="1" indent="-422275" defTabSz="554990">
              <a:spcBef>
                <a:spcPts val="3900"/>
              </a:spcBef>
              <a:defRPr sz="3040"/>
            </a:pPr>
            <a:r>
              <a:t>Average attention over all tokens in the validation set</a:t>
            </a:r>
          </a:p>
          <a:p>
            <a:pPr marL="844550" lvl="1" indent="-422275" defTabSz="554990">
              <a:spcBef>
                <a:spcPts val="3900"/>
              </a:spcBef>
              <a:defRPr sz="3040"/>
            </a:pPr>
            <a:r>
              <a:t>trend focus nearby tokens (some exceptions)</a:t>
            </a:r>
            <a:br/>
            <a:endParaRPr/>
          </a:p>
        </p:txBody>
      </p:sp>
      <p:pic>
        <p:nvPicPr>
          <p:cNvPr id="2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98791"/>
            <a:ext cx="13004800" cy="31430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Attention lay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Attention layers</a:t>
            </a:r>
          </a:p>
        </p:txBody>
      </p:sp>
      <p:sp>
        <p:nvSpPr>
          <p:cNvPr id="258" name="Head 8 Layer 1:…"/>
          <p:cNvSpPr txBox="1">
            <a:spLocks noGrp="1"/>
          </p:cNvSpPr>
          <p:nvPr>
            <p:ph type="body" sz="half" idx="1"/>
          </p:nvPr>
        </p:nvSpPr>
        <p:spPr>
          <a:xfrm>
            <a:off x="952500" y="5443339"/>
            <a:ext cx="11099800" cy="3433961"/>
          </a:xfrm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3900"/>
              </a:spcBef>
              <a:defRPr sz="3040"/>
            </a:pPr>
            <a:r>
              <a:t>Head 8 Layer 1:</a:t>
            </a:r>
          </a:p>
          <a:p>
            <a:pPr marL="844550" lvl="1" indent="-422275" defTabSz="554990">
              <a:spcBef>
                <a:spcPts val="3900"/>
              </a:spcBef>
              <a:defRPr sz="3040"/>
            </a:pPr>
            <a:r>
              <a:t>Uniform attention over entire memory span - screen entire memory span</a:t>
            </a:r>
          </a:p>
          <a:p>
            <a:pPr marL="844550" lvl="1" indent="-422275" defTabSz="554990">
              <a:spcBef>
                <a:spcPts val="3900"/>
              </a:spcBef>
              <a:defRPr sz="3040"/>
            </a:pPr>
            <a:r>
              <a:t>Focus happens in higher-level layers</a:t>
            </a:r>
            <a:br/>
            <a:endParaRPr/>
          </a:p>
        </p:txBody>
      </p:sp>
      <p:pic>
        <p:nvPicPr>
          <p:cNvPr id="2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01217"/>
            <a:ext cx="13004800" cy="27731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Attention lay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Attention layers</a:t>
            </a:r>
          </a:p>
        </p:txBody>
      </p:sp>
      <p:sp>
        <p:nvSpPr>
          <p:cNvPr id="262" name="Head 78 Layer 8th Layer (mid lvl layer)…"/>
          <p:cNvSpPr txBox="1">
            <a:spLocks noGrp="1"/>
          </p:cNvSpPr>
          <p:nvPr>
            <p:ph type="body" sz="half" idx="1"/>
          </p:nvPr>
        </p:nvSpPr>
        <p:spPr>
          <a:xfrm>
            <a:off x="952500" y="5443339"/>
            <a:ext cx="11099800" cy="3433961"/>
          </a:xfrm>
          <a:prstGeom prst="rect">
            <a:avLst/>
          </a:prstGeom>
        </p:spPr>
        <p:txBody>
          <a:bodyPr/>
          <a:lstStyle/>
          <a:p>
            <a:r>
              <a:t>Head 78 Layer 8th Layer (mid lvl layer)</a:t>
            </a:r>
          </a:p>
          <a:p>
            <a:pPr lvl="1"/>
            <a:r>
              <a:t>sparse attention as information accumulates, the network focus on some particular positions</a:t>
            </a:r>
            <a:br/>
            <a:endParaRPr/>
          </a:p>
        </p:txBody>
      </p:sp>
      <p:pic>
        <p:nvPicPr>
          <p:cNvPr id="26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t="10031"/>
          <a:stretch>
            <a:fillRect/>
          </a:stretch>
        </p:blipFill>
        <p:spPr>
          <a:xfrm>
            <a:off x="-63500" y="3033452"/>
            <a:ext cx="13004800" cy="26056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Attention lay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Attention layers</a:t>
            </a:r>
          </a:p>
        </p:txBody>
      </p:sp>
      <p:sp>
        <p:nvSpPr>
          <p:cNvPr id="266" name="Head 158 Layer 16 (last layer)…"/>
          <p:cNvSpPr txBox="1">
            <a:spLocks noGrp="1"/>
          </p:cNvSpPr>
          <p:nvPr>
            <p:ph type="body" sz="half" idx="1"/>
          </p:nvPr>
        </p:nvSpPr>
        <p:spPr>
          <a:xfrm>
            <a:off x="952500" y="5443339"/>
            <a:ext cx="11099800" cy="3433961"/>
          </a:xfrm>
          <a:prstGeom prst="rect">
            <a:avLst/>
          </a:prstGeom>
        </p:spPr>
        <p:txBody>
          <a:bodyPr/>
          <a:lstStyle/>
          <a:p>
            <a:pPr marL="360045" indent="-360045" defTabSz="473201">
              <a:spcBef>
                <a:spcPts val="3400"/>
              </a:spcBef>
              <a:defRPr sz="2592"/>
            </a:pPr>
            <a:r>
              <a:t>Head 158 Layer 16 (last layer)</a:t>
            </a:r>
          </a:p>
          <a:p>
            <a:pPr marL="720090" lvl="1" indent="-360045" defTabSz="473201">
              <a:spcBef>
                <a:spcPts val="3400"/>
              </a:spcBef>
              <a:defRPr sz="2592"/>
            </a:pPr>
            <a:r>
              <a:t>each target location has it’s own distinct focus</a:t>
            </a:r>
          </a:p>
          <a:p>
            <a:pPr marL="1080135" lvl="2" indent="-360045" defTabSz="473201">
              <a:spcBef>
                <a:spcPts val="3400"/>
              </a:spcBef>
              <a:defRPr sz="2592"/>
            </a:pPr>
            <a:r>
              <a:t>differs from layer 78 where focus is shared</a:t>
            </a:r>
          </a:p>
          <a:p>
            <a:pPr marL="1080135" lvl="2" indent="-360045" defTabSz="473201">
              <a:spcBef>
                <a:spcPts val="3400"/>
              </a:spcBef>
              <a:defRPr sz="2592"/>
            </a:pPr>
            <a:r>
              <a:t>layer 1 few locations attend more</a:t>
            </a:r>
            <a:br/>
            <a:endParaRPr/>
          </a:p>
        </p:txBody>
      </p:sp>
      <p:pic>
        <p:nvPicPr>
          <p:cNvPr id="2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587409"/>
            <a:ext cx="13004800" cy="26815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hank you for your attention ;)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73887">
              <a:defRPr sz="5119"/>
            </a:pPr>
            <a:r>
              <a:t>Thank you for your attention ;)</a:t>
            </a:r>
          </a:p>
          <a:p>
            <a:pPr defTabSz="373887">
              <a:defRPr sz="5119"/>
            </a:pPr>
            <a:endParaRPr/>
          </a:p>
          <a:p>
            <a:pPr defTabSz="373887">
              <a:defRPr sz="5119"/>
            </a:pPr>
            <a:endParaRPr/>
          </a:p>
          <a:p>
            <a:pPr defTabSz="373887">
              <a:defRPr sz="5119"/>
            </a:pPr>
            <a:r>
              <a:t>5 min break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Discussion poi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Discussion points</a:t>
            </a:r>
          </a:p>
        </p:txBody>
      </p:sp>
      <p:sp>
        <p:nvSpPr>
          <p:cNvPr id="272" name="Does the recurrence prevent fast/parallel training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Does the recurrence prevent fast/parallel training?</a:t>
            </a:r>
          </a:p>
          <a:p>
            <a:r>
              <a:t>Perplexity is not a good comparison between models. What alternative test would you suggest.</a:t>
            </a:r>
          </a:p>
          <a:p>
            <a:r>
              <a:t>Integrate auxiliary loss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66487"/>
            <a:ext cx="13004800" cy="8147826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Vanilla training"/>
          <p:cNvSpPr txBox="1">
            <a:spLocks noGrp="1"/>
          </p:cNvSpPr>
          <p:nvPr>
            <p:ph type="title"/>
          </p:nvPr>
        </p:nvSpPr>
        <p:spPr>
          <a:xfrm>
            <a:off x="952500" y="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Vanilla training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838170"/>
            <a:ext cx="13004800" cy="1257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850" y="571500"/>
            <a:ext cx="95377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9249" y="1701800"/>
            <a:ext cx="903654" cy="553257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Position wise embeddings"/>
          <p:cNvSpPr txBox="1"/>
          <p:nvPr/>
        </p:nvSpPr>
        <p:spPr>
          <a:xfrm>
            <a:off x="2074621" y="1747898"/>
            <a:ext cx="392795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Position wise embeddings</a:t>
            </a:r>
          </a:p>
        </p:txBody>
      </p:sp>
      <p:sp>
        <p:nvSpPr>
          <p:cNvPr id="278" name="It is enough to know the relative distance between i and j"/>
          <p:cNvSpPr txBox="1"/>
          <p:nvPr/>
        </p:nvSpPr>
        <p:spPr>
          <a:xfrm>
            <a:off x="548538" y="4725242"/>
            <a:ext cx="837712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It is enough to know the relative distance between i and j</a:t>
            </a:r>
          </a:p>
        </p:txBody>
      </p:sp>
      <p:pic>
        <p:nvPicPr>
          <p:cNvPr id="279" name="Image" descr="Image"/>
          <p:cNvPicPr>
            <a:picLocks noChangeAspect="1"/>
          </p:cNvPicPr>
          <p:nvPr/>
        </p:nvPicPr>
        <p:blipFill>
          <a:blip r:embed="rId5">
            <a:extLst/>
          </a:blip>
          <a:srcRect l="93" t="2538" r="93" b="2538"/>
          <a:stretch>
            <a:fillRect/>
          </a:stretch>
        </p:blipFill>
        <p:spPr>
          <a:xfrm>
            <a:off x="0" y="5956889"/>
            <a:ext cx="13004801" cy="436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7047108"/>
            <a:ext cx="13004800" cy="14251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7100" y="819150"/>
            <a:ext cx="10363200" cy="267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322956"/>
            <a:ext cx="13004800" cy="3647688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term b for all possible i,j stored in above L x (M + L) matrix"/>
          <p:cNvSpPr txBox="1"/>
          <p:nvPr/>
        </p:nvSpPr>
        <p:spPr>
          <a:xfrm>
            <a:off x="1846376" y="8570570"/>
            <a:ext cx="852464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term b for all possible i,j stored in above L x (M + L) matrix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8350" y="2463800"/>
            <a:ext cx="10426700" cy="20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650" y="5975350"/>
            <a:ext cx="11722100" cy="2095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IF1.gif" descr="GIF1.gi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61277" y="1708561"/>
            <a:ext cx="16127354" cy="8063678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Vanilla training"/>
          <p:cNvSpPr txBox="1">
            <a:spLocks noGrp="1"/>
          </p:cNvSpPr>
          <p:nvPr>
            <p:ph type="title"/>
          </p:nvPr>
        </p:nvSpPr>
        <p:spPr>
          <a:xfrm>
            <a:off x="952500" y="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Vanilla training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Vanilla trai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Vanilla training</a:t>
            </a:r>
          </a:p>
        </p:txBody>
      </p:sp>
      <p:sp>
        <p:nvSpPr>
          <p:cNvPr id="135" name="Information never flows across segment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Information never flows across segments</a:t>
            </a:r>
          </a:p>
          <a:p>
            <a:r>
              <a:t>largest possible dependency is bound by sequence length</a:t>
            </a:r>
          </a:p>
          <a:p>
            <a:r>
              <a:t>longer sentences/sequences get split up causing context fragmentation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ransformer-XL trai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transformer-XL training</a:t>
            </a:r>
          </a:p>
        </p:txBody>
      </p:sp>
      <p:pic>
        <p:nvPicPr>
          <p:cNvPr id="1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570" y="1848660"/>
            <a:ext cx="5368785" cy="81589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ransformer-XL trai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transformer-XL training</a:t>
            </a:r>
          </a:p>
        </p:txBody>
      </p:sp>
      <p:pic>
        <p:nvPicPr>
          <p:cNvPr id="1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1052" y="2074172"/>
            <a:ext cx="10303556" cy="77810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IF2.gif" descr="GIF2.gi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85355" y="1746522"/>
            <a:ext cx="15975510" cy="7987756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ransformer-XL trai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transformer-XL training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581</Words>
  <Application>Microsoft Macintosh PowerPoint</Application>
  <PresentationFormat>Custom</PresentationFormat>
  <Paragraphs>100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White</vt:lpstr>
      <vt:lpstr>Microsoft Equation</vt:lpstr>
      <vt:lpstr>Transformers-XL</vt:lpstr>
      <vt:lpstr>Problem statement</vt:lpstr>
      <vt:lpstr>Self attention revisited</vt:lpstr>
      <vt:lpstr>Vanilla training</vt:lpstr>
      <vt:lpstr>Vanilla training</vt:lpstr>
      <vt:lpstr>Vanilla training</vt:lpstr>
      <vt:lpstr>transformer-XL training</vt:lpstr>
      <vt:lpstr>transformer-XL training</vt:lpstr>
      <vt:lpstr>transformer-XL training</vt:lpstr>
      <vt:lpstr>Vanilla prediction</vt:lpstr>
      <vt:lpstr>Vanilla prediction</vt:lpstr>
      <vt:lpstr>Transformer-XL prediction</vt:lpstr>
      <vt:lpstr>Transformer-XL prediction</vt:lpstr>
      <vt:lpstr>Transformer-XL prediction</vt:lpstr>
      <vt:lpstr>In formula</vt:lpstr>
      <vt:lpstr>Using memory</vt:lpstr>
      <vt:lpstr>Position wise embeddings</vt:lpstr>
      <vt:lpstr>Vanilla embeddings</vt:lpstr>
      <vt:lpstr>PowerPoint Presentation</vt:lpstr>
      <vt:lpstr>PowerPoint Presentation</vt:lpstr>
      <vt:lpstr>What to change?</vt:lpstr>
      <vt:lpstr>Relative-position wise embeddings</vt:lpstr>
      <vt:lpstr>Original self attention in other words</vt:lpstr>
      <vt:lpstr>Extend Self attention</vt:lpstr>
      <vt:lpstr>Transformer-XL</vt:lpstr>
      <vt:lpstr>Results</vt:lpstr>
      <vt:lpstr>WikiText-103</vt:lpstr>
      <vt:lpstr>enwiki8</vt:lpstr>
      <vt:lpstr>text8</vt:lpstr>
      <vt:lpstr>Ablation study</vt:lpstr>
      <vt:lpstr>Summary</vt:lpstr>
      <vt:lpstr>Attention Layers</vt:lpstr>
      <vt:lpstr>Attention layers</vt:lpstr>
      <vt:lpstr>Attention layers</vt:lpstr>
      <vt:lpstr>Attention layers</vt:lpstr>
      <vt:lpstr>Attention layers</vt:lpstr>
      <vt:lpstr>Attention layers</vt:lpstr>
      <vt:lpstr>Thank you for your attention ;)   5 min break</vt:lpstr>
      <vt:lpstr>Discussion points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Transformers-XL</dc:title>
  <cp:lastModifiedBy>Florian Goebels</cp:lastModifiedBy>
  <cp:revision>8</cp:revision>
  <dcterms:modified xsi:type="dcterms:W3CDTF">2019-02-21T22:08:13Z</dcterms:modified>
</cp:coreProperties>
</file>